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805" r:id="rId2"/>
    <p:sldMasterId id="2147483780" r:id="rId3"/>
    <p:sldMasterId id="2147483768" r:id="rId4"/>
  </p:sldMasterIdLst>
  <p:notesMasterIdLst>
    <p:notesMasterId r:id="rId19"/>
  </p:notesMasterIdLst>
  <p:handoutMasterIdLst>
    <p:handoutMasterId r:id="rId20"/>
  </p:handoutMasterIdLst>
  <p:sldIdLst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71" r:id="rId15"/>
    <p:sldId id="265" r:id="rId16"/>
    <p:sldId id="270" r:id="rId17"/>
    <p:sldId id="268" r:id="rId18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mojek\Pulpit\Akcja%20czad%202011\czad%202012\statystyka_tlenek%20wegla_2010_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rgbClr val="FF0000"/>
                </a:solidFill>
              </a:rPr>
              <a:t>Liczba</a:t>
            </a:r>
            <a:r>
              <a:rPr lang="pl-PL" baseline="0" dirty="0">
                <a:solidFill>
                  <a:srgbClr val="FF0000"/>
                </a:solidFill>
              </a:rPr>
              <a:t> zdarzeń, poszkodowanych i ofiar śmiertelnych </a:t>
            </a:r>
            <a:endParaRPr lang="pl-PL" baseline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l-PL" baseline="0" dirty="0" smtClean="0">
                <a:solidFill>
                  <a:srgbClr val="FF0000"/>
                </a:solidFill>
              </a:rPr>
              <a:t>w </a:t>
            </a:r>
            <a:r>
              <a:rPr lang="pl-PL" baseline="0" dirty="0">
                <a:solidFill>
                  <a:srgbClr val="FF0000"/>
                </a:solidFill>
              </a:rPr>
              <a:t>interwencjach związanych z tlenkiem węgla </a:t>
            </a:r>
            <a:endParaRPr lang="pl-PL" baseline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l-PL" baseline="0" dirty="0" smtClean="0">
                <a:solidFill>
                  <a:srgbClr val="FF0000"/>
                </a:solidFill>
              </a:rPr>
              <a:t>w </a:t>
            </a:r>
            <a:r>
              <a:rPr lang="pl-PL" baseline="0" dirty="0">
                <a:solidFill>
                  <a:srgbClr val="FF0000"/>
                </a:solidFill>
              </a:rPr>
              <a:t>poszczególnych miesiącach</a:t>
            </a:r>
            <a:endParaRPr lang="pl-PL" dirty="0">
              <a:solidFill>
                <a:srgbClr val="FF000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'2011_2012'!$C$5</c:f>
              <c:strCache>
                <c:ptCount val="1"/>
                <c:pt idx="0">
                  <c:v>Liczba zdarzeń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strRef>
              <c:f>'2011_2012'!$C$32:$L$32</c:f>
              <c:strCache>
                <c:ptCount val="10"/>
                <c:pt idx="0">
                  <c:v>listopad_2010</c:v>
                </c:pt>
                <c:pt idx="1">
                  <c:v>grudzień_2010</c:v>
                </c:pt>
                <c:pt idx="2">
                  <c:v>styczeń_2011</c:v>
                </c:pt>
                <c:pt idx="3">
                  <c:v>luty_2011</c:v>
                </c:pt>
                <c:pt idx="4">
                  <c:v>marzec_2011</c:v>
                </c:pt>
                <c:pt idx="5">
                  <c:v>listopad_2011</c:v>
                </c:pt>
                <c:pt idx="6">
                  <c:v>grudziń_2011</c:v>
                </c:pt>
                <c:pt idx="7">
                  <c:v>styczeń_2012</c:v>
                </c:pt>
                <c:pt idx="8">
                  <c:v>luty_2012</c:v>
                </c:pt>
                <c:pt idx="9">
                  <c:v>marzec_1012</c:v>
                </c:pt>
              </c:strCache>
            </c:strRef>
          </c:cat>
          <c:val>
            <c:numRef>
              <c:f>('2011_2012'!$C$24,'2011_2012'!$F$24,'2011_2012'!$I$24,'2011_2012'!$L$24,'2011_2012'!$O$24,'2011_2012'!$C$22,'2011_2012'!$F$22,'2011_2012'!$I$22,'2011_2012'!$L$22,'2011_2012'!$O$22)</c:f>
              <c:numCache>
                <c:formatCode>General</c:formatCode>
                <c:ptCount val="10"/>
                <c:pt idx="0">
                  <c:v>658</c:v>
                </c:pt>
                <c:pt idx="1">
                  <c:v>1397</c:v>
                </c:pt>
                <c:pt idx="2">
                  <c:v>1169</c:v>
                </c:pt>
                <c:pt idx="3">
                  <c:v>1320</c:v>
                </c:pt>
                <c:pt idx="4">
                  <c:v>1109</c:v>
                </c:pt>
                <c:pt idx="5">
                  <c:v>620</c:v>
                </c:pt>
                <c:pt idx="6">
                  <c:v>552</c:v>
                </c:pt>
                <c:pt idx="7">
                  <c:v>604</c:v>
                </c:pt>
                <c:pt idx="8">
                  <c:v>1469</c:v>
                </c:pt>
                <c:pt idx="9">
                  <c:v>445</c:v>
                </c:pt>
              </c:numCache>
            </c:numRef>
          </c:val>
        </c:ser>
        <c:ser>
          <c:idx val="1"/>
          <c:order val="1"/>
          <c:tx>
            <c:strRef>
              <c:f>'2011_2012'!$E$5</c:f>
              <c:strCache>
                <c:ptCount val="1"/>
                <c:pt idx="0">
                  <c:v>Poszkodowani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val>
            <c:numRef>
              <c:f>('2011_2012'!$E$24,'2011_2012'!$H$24,'2011_2012'!$K$24,'2011_2012'!$N$24,'2011_2012'!$Q$24,'2011_2012'!$E$22,'2011_2012'!$H$22,'2011_2012'!$K$22,'2011_2012'!$N$22,'2011_2012'!$Q$22)</c:f>
              <c:numCache>
                <c:formatCode>General</c:formatCode>
                <c:ptCount val="10"/>
                <c:pt idx="0">
                  <c:v>167</c:v>
                </c:pt>
                <c:pt idx="1">
                  <c:v>571</c:v>
                </c:pt>
                <c:pt idx="2">
                  <c:v>355</c:v>
                </c:pt>
                <c:pt idx="3">
                  <c:v>406</c:v>
                </c:pt>
                <c:pt idx="4">
                  <c:v>275</c:v>
                </c:pt>
                <c:pt idx="5">
                  <c:v>218</c:v>
                </c:pt>
                <c:pt idx="6">
                  <c:v>257</c:v>
                </c:pt>
                <c:pt idx="7">
                  <c:v>387</c:v>
                </c:pt>
                <c:pt idx="8">
                  <c:v>1057</c:v>
                </c:pt>
                <c:pt idx="9">
                  <c:v>258</c:v>
                </c:pt>
              </c:numCache>
            </c:numRef>
          </c:val>
        </c:ser>
        <c:ser>
          <c:idx val="2"/>
          <c:order val="2"/>
          <c:tx>
            <c:strRef>
              <c:f>'2011_2012'!$D$5</c:f>
              <c:strCache>
                <c:ptCount val="1"/>
                <c:pt idx="0">
                  <c:v>Ofiary śmiertelne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val>
            <c:numRef>
              <c:f>('2011_2012'!$D$24,'2011_2012'!$G$24,'2011_2012'!$J$24,'2011_2012'!$M$24,'2011_2012'!$P$24,'2011_2012'!$D$22,'2011_2012'!$G$22,'2011_2012'!$J$22,'2011_2012'!$M$22,'2011_2012'!$P$22)</c:f>
              <c:numCache>
                <c:formatCode>General</c:formatCode>
                <c:ptCount val="10"/>
                <c:pt idx="0">
                  <c:v>22</c:v>
                </c:pt>
                <c:pt idx="1">
                  <c:v>41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11</c:v>
                </c:pt>
                <c:pt idx="6">
                  <c:v>11</c:v>
                </c:pt>
                <c:pt idx="7">
                  <c:v>16</c:v>
                </c:pt>
                <c:pt idx="8">
                  <c:v>54</c:v>
                </c:pt>
                <c:pt idx="9">
                  <c:v>14</c:v>
                </c:pt>
              </c:numCache>
            </c:numRef>
          </c:val>
        </c:ser>
        <c:gapWidth val="75"/>
        <c:shape val="box"/>
        <c:axId val="65747200"/>
        <c:axId val="65769472"/>
        <c:axId val="0"/>
      </c:bar3DChart>
      <c:catAx>
        <c:axId val="65747200"/>
        <c:scaling>
          <c:orientation val="minMax"/>
        </c:scaling>
        <c:axPos val="b"/>
        <c:majorTickMark val="none"/>
        <c:tickLblPos val="nextTo"/>
        <c:crossAx val="65769472"/>
        <c:crosses val="autoZero"/>
        <c:auto val="1"/>
        <c:lblAlgn val="ctr"/>
        <c:lblOffset val="100"/>
      </c:catAx>
      <c:valAx>
        <c:axId val="65769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574720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'Arkusz1'!$B$1</c:f>
              <c:strCache>
                <c:ptCount val="1"/>
                <c:pt idx="0">
                  <c:v>Liczba zdarzeń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sz="1300" baseline="0"/>
                </a:pPr>
                <a:endParaRPr lang="pl-PL"/>
              </a:p>
            </c:txPr>
          </c:dLbls>
          <c:cat>
            <c:strRef>
              <c:f>'Arkusz1'!$A$2:$A$4</c:f>
              <c:strCache>
                <c:ptCount val="3"/>
                <c:pt idx="0">
                  <c:v>zima 2010/2011</c:v>
                </c:pt>
                <c:pt idx="1">
                  <c:v>zima 2011/2012</c:v>
                </c:pt>
                <c:pt idx="2">
                  <c:v>zima 2012/2013</c:v>
                </c:pt>
              </c:strCache>
            </c:strRef>
          </c:cat>
          <c:val>
            <c:numRef>
              <c:f>'Arkusz1'!$B$2:$B$4</c:f>
              <c:numCache>
                <c:formatCode>General</c:formatCode>
                <c:ptCount val="3"/>
                <c:pt idx="0">
                  <c:v>5653</c:v>
                </c:pt>
                <c:pt idx="1">
                  <c:v>3690</c:v>
                </c:pt>
                <c:pt idx="2">
                  <c:v>3817</c:v>
                </c:pt>
              </c:numCache>
            </c:numRef>
          </c:val>
        </c:ser>
        <c:ser>
          <c:idx val="1"/>
          <c:order val="1"/>
          <c:tx>
            <c:strRef>
              <c:f>'Arkusz1'!$C$1</c:f>
              <c:strCache>
                <c:ptCount val="1"/>
                <c:pt idx="0">
                  <c:v>Poszkodowani</c:v>
                </c:pt>
              </c:strCache>
            </c:strRef>
          </c:tx>
          <c:dLbls>
            <c:dLbl>
              <c:idx val="0"/>
              <c:layout>
                <c:manualLayout>
                  <c:x val="3.472222222222222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2407407407407447E-2"/>
                  <c:y val="7.2750482331543202E-17"/>
                </c:manualLayout>
              </c:layout>
              <c:showVal val="1"/>
            </c:dLbl>
            <c:dLbl>
              <c:idx val="2"/>
              <c:layout>
                <c:manualLayout>
                  <c:x val="3.472222222222222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300" baseline="0"/>
                </a:pPr>
                <a:endParaRPr lang="pl-PL"/>
              </a:p>
            </c:txPr>
            <c:showVal val="1"/>
          </c:dLbls>
          <c:cat>
            <c:strRef>
              <c:f>'Arkusz1'!$A$2:$A$4</c:f>
              <c:strCache>
                <c:ptCount val="3"/>
                <c:pt idx="0">
                  <c:v>zima 2010/2011</c:v>
                </c:pt>
                <c:pt idx="1">
                  <c:v>zima 2011/2012</c:v>
                </c:pt>
                <c:pt idx="2">
                  <c:v>zima 2012/2013</c:v>
                </c:pt>
              </c:strCache>
            </c:strRef>
          </c:cat>
          <c:val>
            <c:numRef>
              <c:f>'Arkusz1'!$C$2:$C$4</c:f>
              <c:numCache>
                <c:formatCode>General</c:formatCode>
                <c:ptCount val="3"/>
                <c:pt idx="0">
                  <c:v>2177</c:v>
                </c:pt>
                <c:pt idx="1">
                  <c:v>1774</c:v>
                </c:pt>
                <c:pt idx="2">
                  <c:v>2216</c:v>
                </c:pt>
              </c:numCache>
            </c:numRef>
          </c:val>
        </c:ser>
        <c:ser>
          <c:idx val="2"/>
          <c:order val="2"/>
          <c:tx>
            <c:strRef>
              <c:f>'Arkusz1'!$D$1</c:f>
              <c:strCache>
                <c:ptCount val="1"/>
                <c:pt idx="0">
                  <c:v>Ofiary śmiertelne</c:v>
                </c:pt>
              </c:strCache>
            </c:strRef>
          </c:tx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314814814814814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314814814814814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310" baseline="0"/>
                </a:pPr>
                <a:endParaRPr lang="pl-PL"/>
              </a:p>
            </c:txPr>
            <c:showVal val="1"/>
          </c:dLbls>
          <c:cat>
            <c:strRef>
              <c:f>'Arkusz1'!$A$2:$A$4</c:f>
              <c:strCache>
                <c:ptCount val="3"/>
                <c:pt idx="0">
                  <c:v>zima 2010/2011</c:v>
                </c:pt>
                <c:pt idx="1">
                  <c:v>zima 2011/2012</c:v>
                </c:pt>
                <c:pt idx="2">
                  <c:v>zima 2012/2013</c:v>
                </c:pt>
              </c:strCache>
            </c:strRef>
          </c:cat>
          <c:val>
            <c:numRef>
              <c:f>'Arkusz1'!$D$2:$D$4</c:f>
              <c:numCache>
                <c:formatCode>General</c:formatCode>
                <c:ptCount val="3"/>
                <c:pt idx="0">
                  <c:v>111</c:v>
                </c:pt>
                <c:pt idx="1">
                  <c:v>106</c:v>
                </c:pt>
                <c:pt idx="2">
                  <c:v>91</c:v>
                </c:pt>
              </c:numCache>
            </c:numRef>
          </c:val>
        </c:ser>
        <c:shape val="box"/>
        <c:axId val="92886912"/>
        <c:axId val="92888448"/>
        <c:axId val="0"/>
      </c:bar3DChart>
      <c:catAx>
        <c:axId val="9288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aseline="0"/>
            </a:pPr>
            <a:endParaRPr lang="pl-PL"/>
          </a:p>
        </c:txPr>
        <c:crossAx val="92888448"/>
        <c:crosses val="autoZero"/>
        <c:auto val="1"/>
        <c:lblAlgn val="ctr"/>
        <c:lblOffset val="100"/>
      </c:catAx>
      <c:valAx>
        <c:axId val="92888448"/>
        <c:scaling>
          <c:orientation val="minMax"/>
        </c:scaling>
        <c:axPos val="l"/>
        <c:majorGridlines/>
        <c:numFmt formatCode="General" sourceLinked="1"/>
        <c:tickLblPos val="nextTo"/>
        <c:crossAx val="928869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1DB0A-D720-48D1-A82C-CEBB3C92E4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E112BF-546A-4C8B-B0D1-22927DB32EFB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1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pl-PL" sz="5500" b="1" dirty="0" smtClean="0">
              <a:solidFill>
                <a:srgbClr val="C00000"/>
              </a:solidFill>
              <a:effectLst>
                <a:outerShdw blurRad="50800" dist="38100" dir="18900000" algn="bl" rotWithShape="0">
                  <a:srgbClr val="C00000">
                    <a:alpha val="40000"/>
                  </a:srgbClr>
                </a:outerShdw>
              </a:effectLst>
            </a:rPr>
            <a:t>USŁYSZEĆ CZAD</a:t>
          </a:r>
          <a:endParaRPr lang="pl-PL" sz="5500" dirty="0">
            <a:solidFill>
              <a:srgbClr val="C00000"/>
            </a:solidFill>
            <a:effectLst>
              <a:outerShdw blurRad="50800" dist="38100" dir="18900000" algn="bl" rotWithShape="0">
                <a:srgbClr val="C00000">
                  <a:alpha val="40000"/>
                </a:srgbClr>
              </a:outerShdw>
            </a:effectLst>
          </a:endParaRPr>
        </a:p>
      </dgm:t>
    </dgm:pt>
    <dgm:pt modelId="{251F16B5-EC7A-4B7B-812B-EFAF29BC530B}" type="parTrans" cxnId="{5F97DC66-24F8-4AA7-BB63-920598EB5631}">
      <dgm:prSet/>
      <dgm:spPr/>
      <dgm:t>
        <a:bodyPr/>
        <a:lstStyle/>
        <a:p>
          <a:endParaRPr lang="pl-PL"/>
        </a:p>
      </dgm:t>
    </dgm:pt>
    <dgm:pt modelId="{1D03C202-B2EB-438F-8AFE-ED9B03373E0A}" type="sibTrans" cxnId="{5F97DC66-24F8-4AA7-BB63-920598EB5631}">
      <dgm:prSet/>
      <dgm:spPr/>
      <dgm:t>
        <a:bodyPr/>
        <a:lstStyle/>
        <a:p>
          <a:endParaRPr lang="pl-PL"/>
        </a:p>
      </dgm:t>
    </dgm:pt>
    <dgm:pt modelId="{517E1AD4-9DBA-4B90-9A25-7BA0E0747DD4}" type="pres">
      <dgm:prSet presAssocID="{F9D1DB0A-D720-48D1-A82C-CEBB3C92E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13439D9-43D6-41C6-AECD-DD6FAC5638E5}" type="pres">
      <dgm:prSet presAssocID="{2AE112BF-546A-4C8B-B0D1-22927DB32E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97DC66-24F8-4AA7-BB63-920598EB5631}" srcId="{F9D1DB0A-D720-48D1-A82C-CEBB3C92E4B5}" destId="{2AE112BF-546A-4C8B-B0D1-22927DB32EFB}" srcOrd="0" destOrd="0" parTransId="{251F16B5-EC7A-4B7B-812B-EFAF29BC530B}" sibTransId="{1D03C202-B2EB-438F-8AFE-ED9B03373E0A}"/>
    <dgm:cxn modelId="{EBA66A03-0C38-417C-975F-AD781B630B02}" type="presOf" srcId="{2AE112BF-546A-4C8B-B0D1-22927DB32EFB}" destId="{A13439D9-43D6-41C6-AECD-DD6FAC5638E5}" srcOrd="0" destOrd="0" presId="urn:microsoft.com/office/officeart/2005/8/layout/vList2"/>
    <dgm:cxn modelId="{8FCC94DC-542C-40DF-8320-BF28822E6A29}" type="presOf" srcId="{F9D1DB0A-D720-48D1-A82C-CEBB3C92E4B5}" destId="{517E1AD4-9DBA-4B90-9A25-7BA0E0747DD4}" srcOrd="0" destOrd="0" presId="urn:microsoft.com/office/officeart/2005/8/layout/vList2"/>
    <dgm:cxn modelId="{4B3C3D64-418C-4A9F-9598-3F2F0B994380}" type="presParOf" srcId="{517E1AD4-9DBA-4B90-9A25-7BA0E0747DD4}" destId="{A13439D9-43D6-41C6-AECD-DD6FAC5638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4A202-4E1F-4210-919F-29CAB9A50C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DD44CA-10D5-4AAF-92BC-18108B9BCFA2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1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ctr" rtl="0"/>
          <a:r>
            <a:rPr lang="pl-PL" sz="4000" baseline="0" dirty="0" smtClean="0">
              <a:solidFill>
                <a:srgbClr val="C00000"/>
              </a:solidFill>
              <a:effectLst>
                <a:outerShdw blurRad="50800" dist="38100" dir="18900000" algn="bl" rotWithShape="0">
                  <a:srgbClr val="CC0000">
                    <a:alpha val="40000"/>
                  </a:srgbClr>
                </a:outerShdw>
              </a:effectLst>
            </a:rPr>
            <a:t>Rogowo 2016 </a:t>
          </a:r>
          <a:r>
            <a:rPr lang="pl-PL" sz="4000" baseline="0" dirty="0" smtClean="0">
              <a:solidFill>
                <a:srgbClr val="C00000"/>
              </a:solidFill>
              <a:effectLst>
                <a:outerShdw blurRad="50800" dist="38100" dir="18900000" algn="bl" rotWithShape="0">
                  <a:srgbClr val="CC0000">
                    <a:alpha val="40000"/>
                  </a:srgbClr>
                </a:outerShdw>
              </a:effectLst>
            </a:rPr>
            <a:t>r.</a:t>
          </a:r>
          <a:endParaRPr lang="pl-PL" sz="4000" baseline="0" dirty="0">
            <a:solidFill>
              <a:srgbClr val="C00000"/>
            </a:solidFill>
            <a:effectLst>
              <a:outerShdw blurRad="50800" dist="38100" dir="18900000" algn="bl" rotWithShape="0">
                <a:srgbClr val="CC0000">
                  <a:alpha val="40000"/>
                </a:srgbClr>
              </a:outerShdw>
            </a:effectLst>
          </a:endParaRPr>
        </a:p>
      </dgm:t>
    </dgm:pt>
    <dgm:pt modelId="{8BCED80D-79CE-4EE2-8135-34103B1FE3F2}" type="parTrans" cxnId="{90F08E18-7432-44C8-BF26-5829BD8DB9B7}">
      <dgm:prSet/>
      <dgm:spPr/>
      <dgm:t>
        <a:bodyPr/>
        <a:lstStyle/>
        <a:p>
          <a:endParaRPr lang="pl-PL"/>
        </a:p>
      </dgm:t>
    </dgm:pt>
    <dgm:pt modelId="{5A9BC15A-C88B-47DE-9CAA-E1F6F6B6EB12}" type="sibTrans" cxnId="{90F08E18-7432-44C8-BF26-5829BD8DB9B7}">
      <dgm:prSet/>
      <dgm:spPr/>
      <dgm:t>
        <a:bodyPr/>
        <a:lstStyle/>
        <a:p>
          <a:endParaRPr lang="pl-PL"/>
        </a:p>
      </dgm:t>
    </dgm:pt>
    <dgm:pt modelId="{7F2F4C42-ECEF-446B-BB3E-789A64410F9D}" type="pres">
      <dgm:prSet presAssocID="{A114A202-4E1F-4210-919F-29CAB9A50C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2FDAC3-7D5B-4858-B817-6D9B6C178253}" type="pres">
      <dgm:prSet presAssocID="{0CDD44CA-10D5-4AAF-92BC-18108B9BCFA2}" presName="parentText" presStyleLbl="node1" presStyleIdx="0" presStyleCnt="1" custScaleX="80868" custLinFactNeighborX="4" custLinFactNeighborY="-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4FFD3B-2822-4E0C-BC82-EF2734F4FF1E}" type="presOf" srcId="{0CDD44CA-10D5-4AAF-92BC-18108B9BCFA2}" destId="{342FDAC3-7D5B-4858-B817-6D9B6C178253}" srcOrd="0" destOrd="0" presId="urn:microsoft.com/office/officeart/2005/8/layout/vList2"/>
    <dgm:cxn modelId="{90F08E18-7432-44C8-BF26-5829BD8DB9B7}" srcId="{A114A202-4E1F-4210-919F-29CAB9A50C34}" destId="{0CDD44CA-10D5-4AAF-92BC-18108B9BCFA2}" srcOrd="0" destOrd="0" parTransId="{8BCED80D-79CE-4EE2-8135-34103B1FE3F2}" sibTransId="{5A9BC15A-C88B-47DE-9CAA-E1F6F6B6EB12}"/>
    <dgm:cxn modelId="{7759966D-46D7-4616-8DCB-20AF154535A5}" type="presOf" srcId="{A114A202-4E1F-4210-919F-29CAB9A50C34}" destId="{7F2F4C42-ECEF-446B-BB3E-789A64410F9D}" srcOrd="0" destOrd="0" presId="urn:microsoft.com/office/officeart/2005/8/layout/vList2"/>
    <dgm:cxn modelId="{7E09FE0F-27C0-42E5-B886-895FBE0BDCDA}" type="presParOf" srcId="{7F2F4C42-ECEF-446B-BB3E-789A64410F9D}" destId="{342FDAC3-7D5B-4858-B817-6D9B6C1782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3439D9-43D6-41C6-AECD-DD6FAC5638E5}">
      <dsp:nvSpPr>
        <dsp:cNvPr id="0" name=""/>
        <dsp:cNvSpPr/>
      </dsp:nvSpPr>
      <dsp:spPr>
        <a:xfrm>
          <a:off x="0" y="248962"/>
          <a:ext cx="8496174" cy="133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1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500" b="1" kern="1200" dirty="0" smtClean="0">
              <a:solidFill>
                <a:srgbClr val="C00000"/>
              </a:solidFill>
              <a:effectLst>
                <a:outerShdw blurRad="50800" dist="38100" dir="18900000" algn="bl" rotWithShape="0">
                  <a:srgbClr val="C00000">
                    <a:alpha val="40000"/>
                  </a:srgbClr>
                </a:outerShdw>
              </a:effectLst>
            </a:rPr>
            <a:t>USŁYSZEĆ CZAD</a:t>
          </a:r>
          <a:endParaRPr lang="pl-PL" sz="5500" kern="1200" dirty="0">
            <a:solidFill>
              <a:srgbClr val="C00000"/>
            </a:solidFill>
            <a:effectLst>
              <a:outerShdw blurRad="50800" dist="38100" dir="18900000" algn="bl" rotWithShape="0">
                <a:srgbClr val="C00000">
                  <a:alpha val="40000"/>
                </a:srgbClr>
              </a:outerShdw>
            </a:effectLst>
          </a:endParaRPr>
        </a:p>
      </dsp:txBody>
      <dsp:txXfrm>
        <a:off x="0" y="248962"/>
        <a:ext cx="8496174" cy="13308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2FDAC3-7D5B-4858-B817-6D9B6C178253}">
      <dsp:nvSpPr>
        <dsp:cNvPr id="0" name=""/>
        <dsp:cNvSpPr/>
      </dsp:nvSpPr>
      <dsp:spPr>
        <a:xfrm>
          <a:off x="678187" y="142258"/>
          <a:ext cx="5730791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1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baseline="0" dirty="0" smtClean="0">
              <a:solidFill>
                <a:srgbClr val="C00000"/>
              </a:solidFill>
              <a:effectLst>
                <a:outerShdw blurRad="50800" dist="38100" dir="18900000" algn="bl" rotWithShape="0">
                  <a:srgbClr val="CC0000">
                    <a:alpha val="40000"/>
                  </a:srgbClr>
                </a:outerShdw>
              </a:effectLst>
            </a:rPr>
            <a:t>Rogowo 2016 </a:t>
          </a:r>
          <a:r>
            <a:rPr lang="pl-PL" sz="4000" kern="1200" baseline="0" dirty="0" smtClean="0">
              <a:solidFill>
                <a:srgbClr val="C00000"/>
              </a:solidFill>
              <a:effectLst>
                <a:outerShdw blurRad="50800" dist="38100" dir="18900000" algn="bl" rotWithShape="0">
                  <a:srgbClr val="CC0000">
                    <a:alpha val="40000"/>
                  </a:srgbClr>
                </a:outerShdw>
              </a:effectLst>
            </a:rPr>
            <a:t>r.</a:t>
          </a:r>
          <a:endParaRPr lang="pl-PL" sz="4000" kern="1200" baseline="0" dirty="0">
            <a:solidFill>
              <a:srgbClr val="C00000"/>
            </a:solidFill>
            <a:effectLst>
              <a:outerShdw blurRad="50800" dist="38100" dir="18900000" algn="bl" rotWithShape="0">
                <a:srgbClr val="CC0000">
                  <a:alpha val="40000"/>
                </a:srgbClr>
              </a:outerShdw>
            </a:effectLst>
          </a:endParaRPr>
        </a:p>
      </dsp:txBody>
      <dsp:txXfrm>
        <a:off x="678187" y="142258"/>
        <a:ext cx="5730791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3731-05C1-4C06-A2B1-D9AC0D589D5B}" type="datetimeFigureOut">
              <a:rPr lang="pl-PL" smtClean="0"/>
              <a:pPr/>
              <a:t>2016-01-25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68E81-699D-4CD7-8B0C-80910CD0E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6AE88-88D3-479C-B934-F6B1FFBC02A1}" type="datetimeFigureOut">
              <a:rPr lang="pl-PL" smtClean="0"/>
              <a:pPr/>
              <a:t>2016-01-25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89B2-5032-4298-9D2D-D9F57D771B4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89B2-5032-4298-9D2D-D9F57D771B4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89B2-5032-4298-9D2D-D9F57D771B47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9B2-5198-46EF-9DCE-6CC5EED773E7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70B4-3FBD-4B2A-8424-0D92957DC9B4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1CA-31B6-41EC-AD68-93C6E09CDFE3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3ADF-2293-4343-86CB-3C1AB710E264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5999-5A2D-4AB4-919F-5CD587FB2C03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6F4-8604-4A2C-9240-3D7FD10C9B1E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A8E4-69D9-4BF0-9B95-9387D752839F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2237-DD47-4573-AE9F-6D8A25A35A65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EC1-87C0-47AC-AA8C-C0D28F07D2C3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26A-9A6F-4B79-81D6-DA45AA106613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83BE-BBA4-4090-895C-64BC558B5DDF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FCB3-B794-4B1C-BBFB-528C80163A4B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C422-3941-4850-9C67-519C81BEC0E1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52D-0983-41D5-8699-DFAD18A4F007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29A0-D713-449E-915A-12679492ACF0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D2FF-374C-4233-ADF7-CFDEDE3F80C1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9B03-AE5F-478F-A974-7FF6CC539055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CE61-0138-415C-9126-8F26F1BE09AB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FC01-9A4E-49FF-AC3B-CCBC7E9E5E54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51C7-150B-4B63-B27C-9EAD3B1885C7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E59C-BA37-45DE-AB74-488EC5713813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30-B210-432C-B7F5-094282F838BD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6627-03D0-4FE4-9958-BFD606DB8098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1223-CDF6-454D-8BA4-ECBF42D9556E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88-E3F6-4F26-978C-8B56C6411004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9E7-482D-4939-92EF-185BD4BD50CF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11E6-E075-437D-BB36-5137C999025C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94BF-8211-46F0-A9C5-639BA9001246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ED5-B188-4477-B184-5E61EE5501EF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12B8-4EB3-47CC-AEC0-C36AF858C532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0638-7B47-451F-92C2-14CBF279C5BA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0331-9B83-466A-BA13-43DD665C6D31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9AF2-3F3B-45E4-8641-4EC5680AC084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8D94-17E8-4E7D-A5F1-57C81A75E960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4AE1-391C-4C9A-A441-7206C84B30AC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3ECF-D37A-4010-A4E7-5C4F351EA9E5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65A-9BB0-4599-B245-5E08B49D8804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51A-72A7-45C1-9B92-5C5205618702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7A2F-3121-4640-8B31-12CAD6802D02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E105-B24F-46FE-90B6-05E1F99FB749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4E6-BD68-47AE-A9A0-3E6AE98D113D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DFA2-061F-4C10-9656-344DF7DC7BFC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Opracowano w Wydziale Informacji i Promocji Komendy Głównej PSP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356E-8EEE-4273-BC98-F7F0D8A2BE06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B8B0-5ABE-47BA-9C75-7B132BE3A92F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  <a:alpha val="68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A0BE-31E1-4E3A-976A-BDFBD2108D46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8A7D-6340-4750-9D6F-C39E52B93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>
                <a:lumMod val="20000"/>
                <a:lumOff val="80000"/>
                <a:alpha val="68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638-B3D6-4FEA-9F37-1DAE6C8156D1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BBE-E919-465B-9CB9-3EEB1CD77D0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>
                <a:lumMod val="20000"/>
                <a:lumOff val="80000"/>
                <a:alpha val="68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AFBD1-EBC2-461E-8B5D-D81ACBBA091C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4D12-90C9-43D7-81B6-6A20827B2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>
                <a:lumMod val="20000"/>
                <a:lumOff val="80000"/>
                <a:alpha val="68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77CC-3BC2-4BB1-ADCF-0633B2395A49}" type="datetime1">
              <a:rPr lang="pl-PL" smtClean="0"/>
              <a:pPr/>
              <a:t>2016-01-25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6A61-123C-40E5-8AD6-BC854DF9D10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395536" y="2636912"/>
          <a:ext cx="849617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259632" y="4509120"/>
          <a:ext cx="7086600" cy="150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CZUJKI – CZY TRZEBA JE INSTALOWAĆ</a:t>
            </a:r>
            <a:r>
              <a:rPr lang="pl-PL" sz="4000" b="1" dirty="0" smtClean="0">
                <a:solidFill>
                  <a:srgbClr val="FF0000"/>
                </a:solidFill>
              </a:rPr>
              <a:t>?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pl-PL" u="sng" dirty="0" smtClean="0"/>
              <a:t>W trosce o własne bezpieczeństwo, warto </a:t>
            </a:r>
            <a:r>
              <a:rPr lang="pl-PL" u="sng" dirty="0"/>
              <a:t>w domu lub mieszkaniu zainstalować czujkę dymu oraz czujkę tlenku węgla.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Podstawową </a:t>
            </a:r>
            <a:r>
              <a:rPr lang="pl-PL" dirty="0"/>
              <a:t>funkcją czujki tlenku węgla (czadu) jest wykrywanie czadu i generowanie sygnałów alarmowych w sytuacji wykrycia jego nadmiernego stężenia w powietrzu. Podnosi ona poziom bezpieczeństwa w pomieszczeniach, zmniejsza ryzyko zaczadzenia, pozwala na szybką reakcję użytkownika w sytuacji zagrożenia życia. </a:t>
            </a:r>
          </a:p>
          <a:p>
            <a:r>
              <a:rPr lang="pl-PL" dirty="0"/>
              <a:t>Czujka odpowiednio wcześnie zasygnalizuje niebezpieczeństwo.</a:t>
            </a:r>
          </a:p>
          <a:p>
            <a:r>
              <a:rPr lang="pl-PL" dirty="0" smtClean="0"/>
              <a:t>Nie należy montować czujek przy oknie, kratkach, przewodach wentylacyjnych czy w miejscach zbyt zawilgoconych. Niewłaściwie dobrane ustawienie czujki może negatywnie wpłynąć na jej pracę </a:t>
            </a:r>
            <a:br>
              <a:rPr lang="pl-PL" dirty="0" smtClean="0"/>
            </a:br>
            <a:r>
              <a:rPr lang="pl-PL" dirty="0" smtClean="0"/>
              <a:t>i skuteczność. Zalecane lokalizacje czujek, jak również lokalizacje, których należy unikać znajdują się w instrukcjach dołączonych do ww. urządzeń. </a:t>
            </a:r>
          </a:p>
          <a:p>
            <a:r>
              <a:rPr lang="pl-PL" dirty="0" smtClean="0"/>
              <a:t>Niewłaściwie </a:t>
            </a:r>
            <a:r>
              <a:rPr lang="pl-PL" dirty="0"/>
              <a:t>dobrane ustawienie czujki może negatywnie wpłynąć na jej pracę i skuteczność.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600" b="1" dirty="0" smtClean="0"/>
              <a:t>LICZBA ZDARZEŃ, POSZKODOWANYCH I OFIAR ŚMIERTELNYCH </a:t>
            </a:r>
            <a:br>
              <a:rPr lang="pl-PL" sz="1600" b="1" dirty="0" smtClean="0"/>
            </a:br>
            <a:r>
              <a:rPr lang="pl-PL" sz="1600" b="1" dirty="0" smtClean="0"/>
              <a:t>W ZIMIE 2010/2011, </a:t>
            </a:r>
            <a:r>
              <a:rPr lang="pl-PL" sz="1600" b="1" dirty="0" err="1" smtClean="0"/>
              <a:t>2011</a:t>
            </a:r>
            <a:r>
              <a:rPr lang="pl-PL" sz="1600" b="1" dirty="0" smtClean="0"/>
              <a:t>/2012 i 2012/2013</a:t>
            </a:r>
            <a:endParaRPr lang="pl-PL" sz="1600" b="1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/>
          </a:p>
        </p:txBody>
      </p:sp>
      <p:graphicFrame>
        <p:nvGraphicFramePr>
          <p:cNvPr id="6" name="Wykres 5"/>
          <p:cNvGraphicFramePr/>
          <p:nvPr/>
        </p:nvGraphicFramePr>
        <p:xfrm>
          <a:off x="539552" y="170080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336504"/>
            <a:ext cx="8229600" cy="2476872"/>
          </a:xfrm>
        </p:spPr>
        <p:txBody>
          <a:bodyPr/>
          <a:lstStyle/>
          <a:p>
            <a:pPr algn="ctr" fontAlgn="base">
              <a:buNone/>
            </a:pPr>
            <a:endParaRPr lang="pl-PL" sz="2000" b="1" dirty="0"/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400" b="1" dirty="0" smtClean="0"/>
              <a:t>Czasami </a:t>
            </a:r>
            <a:r>
              <a:rPr lang="pl-PL" sz="2400" b="1" dirty="0"/>
              <a:t>wystarczy jedynie odrobina przezorności.</a:t>
            </a:r>
            <a:endParaRPr lang="pl-PL" sz="2400" dirty="0"/>
          </a:p>
          <a:p>
            <a:pPr>
              <a:buNone/>
            </a:pP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 descr="i-kidde-detektor-tlenku-wegla-compact900-0233u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21440">
            <a:off x="1247335" y="1911165"/>
            <a:ext cx="2705100" cy="1819275"/>
          </a:xfrm>
          <a:prstGeom prst="rect">
            <a:avLst/>
          </a:prstGeom>
        </p:spPr>
      </p:pic>
      <p:pic>
        <p:nvPicPr>
          <p:cNvPr id="10" name="Obraz 9" descr="i-kidde-czujnik-czadu-tlenku-wegla-kidde-900-02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4904"/>
            <a:ext cx="3384376" cy="2265934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PRZYKŁADOWE CZUJKI TLENKU WĘGLA</a:t>
            </a: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9" name="Obraz 8" descr="f-alarm-czujnik-czadu-i-dymu-kidde-2w1-900-0122-u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268760"/>
            <a:ext cx="233362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Opracowano w Wydziale Informacji i Promocji Komendy Głównej PSP</a:t>
            </a:r>
            <a:endParaRPr lang="pl-PL" dirty="0"/>
          </a:p>
        </p:txBody>
      </p:sp>
      <p:pic>
        <p:nvPicPr>
          <p:cNvPr id="1026" name="Picture 2" descr="C:\Users\Gosia\Desktop\ulotk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-4129088"/>
            <a:ext cx="10801350" cy="1511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DZIĘKUJĘ  ZA  UWAGĘ 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Gminy Bobrowniki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upa 5"/>
          <p:cNvGrpSpPr/>
          <p:nvPr/>
        </p:nvGrpSpPr>
        <p:grpSpPr>
          <a:xfrm>
            <a:off x="685800" y="2630475"/>
            <a:ext cx="7772400" cy="1597050"/>
            <a:chOff x="0" y="218452"/>
            <a:chExt cx="7772400" cy="1597050"/>
          </a:xfrm>
        </p:grpSpPr>
        <p:sp>
          <p:nvSpPr>
            <p:cNvPr id="7" name="Prostokąt zaokrąglony 6"/>
            <p:cNvSpPr/>
            <p:nvPr/>
          </p:nvSpPr>
          <p:spPr>
            <a:xfrm>
              <a:off x="0" y="218452"/>
              <a:ext cx="7772400" cy="1597050"/>
            </a:xfrm>
            <a:prstGeom prst="roundRect">
              <a:avLst/>
            </a:prstGeom>
            <a:gradFill rotWithShape="0">
              <a:gsLst>
                <a:gs pos="0">
                  <a:srgbClr val="FFEFD1">
                    <a:alpha val="45000"/>
                  </a:srgbClr>
                </a:gs>
                <a:gs pos="64999">
                  <a:srgbClr val="FFFF00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77962" y="296414"/>
              <a:ext cx="7616476" cy="1441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6500" kern="1200" dirty="0" smtClean="0">
                  <a:solidFill>
                    <a:srgbClr val="CC0000"/>
                  </a:solidFill>
                  <a:effectLst>
                    <a:outerShdw blurRad="75057" dist="38100" dir="5400000" sy="-20000" rotWithShape="0">
                      <a:schemeClr val="accent2">
                        <a:lumMod val="75000"/>
                        <a:alpha val="25000"/>
                      </a:schemeClr>
                    </a:outerShdw>
                  </a:effectLst>
                </a:rPr>
                <a:t>Dziękuję za uwagę</a:t>
              </a:r>
              <a:endParaRPr lang="pl-PL" sz="6500" kern="1200" dirty="0">
                <a:solidFill>
                  <a:srgbClr val="CC0000"/>
                </a:solidFill>
                <a:effectLst>
                  <a:outerShdw blurRad="75057" dist="38100" dir="5400000" sy="-20000" rotWithShape="0">
                    <a:schemeClr val="accent2">
                      <a:lumMod val="75000"/>
                      <a:alpha val="25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CZYM JEST TLENEK WEGLA</a:t>
            </a:r>
            <a:r>
              <a:rPr lang="pl-PL" sz="4000" b="1" dirty="0" smtClean="0">
                <a:solidFill>
                  <a:srgbClr val="FF0000"/>
                </a:solidFill>
              </a:rPr>
              <a:t>?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Tlenek węgla, potocznie zwany czadem, jest gazem silnie trującym, bezbarwnym </a:t>
            </a:r>
            <a:r>
              <a:rPr lang="pl-PL" dirty="0" smtClean="0"/>
              <a:t>i </a:t>
            </a:r>
            <a:r>
              <a:rPr lang="pl-PL" dirty="0"/>
              <a:t>bezwonnym (powoduje to problemy z jego wykryciem). </a:t>
            </a:r>
            <a:endParaRPr lang="pl-PL" dirty="0" smtClean="0"/>
          </a:p>
          <a:p>
            <a:r>
              <a:rPr lang="pl-PL" dirty="0" smtClean="0"/>
              <a:t>Powstaje </a:t>
            </a:r>
            <a:r>
              <a:rPr lang="pl-PL" dirty="0"/>
              <a:t>w wyniku niepełnego </a:t>
            </a:r>
            <a:r>
              <a:rPr lang="pl-PL" dirty="0" smtClean="0"/>
              <a:t>spalania materiałów palnych, w tym paliw, które powstaje przy niedostatku tlenu w otaczającej atmosferze. </a:t>
            </a:r>
          </a:p>
          <a:p>
            <a:r>
              <a:rPr lang="pl-PL" dirty="0" smtClean="0"/>
              <a:t>Może </a:t>
            </a:r>
            <a:r>
              <a:rPr lang="pl-PL" dirty="0"/>
              <a:t>to wynikać </a:t>
            </a:r>
            <a:r>
              <a:rPr lang="pl-PL" dirty="0" smtClean="0"/>
              <a:t>z </a:t>
            </a:r>
            <a:r>
              <a:rPr lang="pl-PL" dirty="0"/>
              <a:t>braku dopływu świeżego (zewnętrznego) powietrza do urządzenia, w którym następuje spalanie albo z powodu zanieczyszczenia, zużycia lub złej regulacji palnika gazowego, </a:t>
            </a:r>
            <a:r>
              <a:rPr lang="pl-PL" dirty="0" smtClean="0"/>
              <a:t>a </a:t>
            </a:r>
            <a:r>
              <a:rPr lang="pl-PL" dirty="0"/>
              <a:t>także przedwczesnego zamknięcia paleniska pieca lub kuchni. </a:t>
            </a:r>
            <a:endParaRPr lang="pl-PL" dirty="0" smtClean="0"/>
          </a:p>
          <a:p>
            <a:r>
              <a:rPr lang="pl-PL" dirty="0" smtClean="0"/>
              <a:t>Jest </a:t>
            </a:r>
            <a:r>
              <a:rPr lang="pl-PL" dirty="0"/>
              <a:t>to szczególnie groźne </a:t>
            </a:r>
            <a:r>
              <a:rPr lang="pl-PL" dirty="0" smtClean="0"/>
              <a:t>w </a:t>
            </a:r>
            <a:r>
              <a:rPr lang="pl-PL" dirty="0"/>
              <a:t>mieszkaniach, w których okna są szczelnie zamknięte lub uszczelnione na zimę, </a:t>
            </a:r>
            <a:r>
              <a:rPr lang="pl-PL" dirty="0" smtClean="0"/>
              <a:t>a </a:t>
            </a:r>
            <a:r>
              <a:rPr lang="pl-PL" dirty="0"/>
              <a:t>wentylacja jest wadliwa bądź wcale nie działa. </a:t>
            </a:r>
          </a:p>
          <a:p>
            <a:r>
              <a:rPr lang="pl-PL" dirty="0"/>
              <a:t>Czad powstaje także podczas pożaru.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DLACZEGO CZAD JEST TAK GROŹNY</a:t>
            </a:r>
            <a:r>
              <a:rPr lang="pl-PL" b="1" dirty="0" smtClean="0">
                <a:solidFill>
                  <a:srgbClr val="FF0000"/>
                </a:solidFill>
              </a:rPr>
              <a:t>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9050">
              <a:buNone/>
            </a:pPr>
            <a:r>
              <a:rPr lang="pl-PL" sz="2200" b="1" dirty="0"/>
              <a:t>Brak jest sygnałów, które alarmowałyby ludzi o obecności </a:t>
            </a:r>
            <a:r>
              <a:rPr lang="pl-PL" sz="2200" b="1" dirty="0" smtClean="0"/>
              <a:t>tlenku węgla</a:t>
            </a:r>
            <a:r>
              <a:rPr lang="pl-PL" sz="2200" b="1" dirty="0"/>
              <a:t>, dlatego tak łatwo (przy braku zachowania podstawowych zasad bezpieczeństwa) zatruć się tą substancją.</a:t>
            </a:r>
            <a:r>
              <a:rPr lang="pl-PL" sz="2200" dirty="0"/>
              <a:t> </a:t>
            </a:r>
            <a:endParaRPr lang="pl-PL" sz="2200" dirty="0" smtClean="0"/>
          </a:p>
          <a:p>
            <a:pPr>
              <a:buNone/>
            </a:pPr>
            <a:endParaRPr lang="pl-PL" sz="2200" dirty="0"/>
          </a:p>
          <a:p>
            <a:pPr marL="0" indent="19050">
              <a:buNone/>
            </a:pPr>
            <a:r>
              <a:rPr lang="pl-PL" sz="2200" dirty="0" smtClean="0"/>
              <a:t>Tlenek </a:t>
            </a:r>
            <a:r>
              <a:rPr lang="pl-PL" sz="2200" dirty="0"/>
              <a:t>węgla dostaje się do organizmu przez układ oddechowy, a następnie wchłaniany jest do krwioobiegu. </a:t>
            </a:r>
            <a:r>
              <a:rPr lang="pl-PL" sz="2200" b="1" dirty="0"/>
              <a:t>W układzie oddechowym człowieka wiąże się z hemoglobiną 210 razy szybciej niż tlen</a:t>
            </a:r>
            <a:r>
              <a:rPr lang="pl-PL" sz="2200" dirty="0"/>
              <a:t>, blokując dopływ tlenu do organizmu. Powoduje uszkodzenia mózgu oraz innych narządów wewnętrznych. Następstwem ostrego zatrucia może być nawet śmierć.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OBJAWY ZATRUCIA TLENKIEM </a:t>
            </a:r>
            <a:r>
              <a:rPr lang="pl-PL" b="1" dirty="0" smtClean="0">
                <a:solidFill>
                  <a:srgbClr val="FF0000"/>
                </a:solidFill>
              </a:rPr>
              <a:t>WĘGLA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u="sng" dirty="0"/>
              <a:t>Lekkie zatrucie:</a:t>
            </a:r>
            <a:r>
              <a:rPr lang="pl-PL" sz="2200" dirty="0"/>
              <a:t> ból głowy, mdłości, wymioty, ogólne zmęczenie i osłabienie. </a:t>
            </a:r>
          </a:p>
          <a:p>
            <a:r>
              <a:rPr lang="pl-PL" sz="2200" u="sng" dirty="0"/>
              <a:t>Średnie zatrucie:</a:t>
            </a:r>
            <a:r>
              <a:rPr lang="pl-PL" sz="2200" dirty="0"/>
              <a:t> nasilający się ból głowy, senność, zaburzenia świadomości i równowagi, trudności z oddychaniem, oddech przyśpieszony, zaburzenia rytmu serca. </a:t>
            </a:r>
          </a:p>
          <a:p>
            <a:r>
              <a:rPr lang="pl-PL" sz="2200" u="sng" dirty="0"/>
              <a:t>Ciężkie zatrucie:</a:t>
            </a:r>
            <a:r>
              <a:rPr lang="pl-PL" sz="2200" dirty="0"/>
              <a:t> drgawki, utrata przytomności. </a:t>
            </a:r>
            <a:endParaRPr lang="pl-PL" sz="2200" dirty="0" smtClean="0"/>
          </a:p>
          <a:p>
            <a:pPr>
              <a:buNone/>
            </a:pPr>
            <a:endParaRPr lang="pl-PL" sz="2200" dirty="0"/>
          </a:p>
          <a:p>
            <a:pPr marL="0" indent="19050">
              <a:buNone/>
            </a:pPr>
            <a:r>
              <a:rPr lang="pl-PL" sz="2200" dirty="0"/>
              <a:t>Osłabienie i znużenie, które czuje zaczadzony oraz </a:t>
            </a:r>
            <a:r>
              <a:rPr lang="pl-PL" sz="2200" dirty="0" smtClean="0"/>
              <a:t>zaburzenia orientacji </a:t>
            </a:r>
            <a:r>
              <a:rPr lang="pl-PL" sz="2200" dirty="0"/>
              <a:t>i zdolności oceny zagrożenia powodują, że jest on całkowicie bierny (nie ucieka z miejsca nagromadzenia trucizny), traci przytomność i – jeśli nikt nie przyjdzie mu z pomocą – umiera.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KTO JEST NARAŻONY NA DZIAŁANIE TLENKU WĘGLA?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19050">
              <a:buNone/>
            </a:pPr>
            <a:r>
              <a:rPr lang="pl-PL" dirty="0"/>
              <a:t>Każda osoba przebywająca w środowisku skażonym tlenkiem węgla narażona jest na jego działanie. Efekty działania czadu, przy takim samym stężeniu i w takim samym czasie, mogą być jednak różne dla poszczególnych osób.</a:t>
            </a:r>
          </a:p>
          <a:p>
            <a:pPr>
              <a:buNone/>
            </a:pPr>
            <a:r>
              <a:rPr lang="pl-PL" u="sng" dirty="0"/>
              <a:t>Do grupy największego ryzyka należą:</a:t>
            </a:r>
            <a:endParaRPr lang="pl-PL" dirty="0"/>
          </a:p>
          <a:p>
            <a:pPr marL="361950" indent="-361950"/>
            <a:r>
              <a:rPr lang="pl-PL" dirty="0" smtClean="0"/>
              <a:t>noworodki </a:t>
            </a:r>
            <a:r>
              <a:rPr lang="pl-PL" dirty="0"/>
              <a:t>i niemowlaki (obok normalnej hemoglobiny występuje </a:t>
            </a:r>
            <a:r>
              <a:rPr lang="pl-PL" dirty="0" smtClean="0"/>
              <a:t>  u </a:t>
            </a:r>
            <a:r>
              <a:rPr lang="pl-PL" dirty="0"/>
              <a:t>nich hemoglobina płodowa, która wiąże dwukrotnie więcej tlenku węgla, niż zwykła hemoglobina</a:t>
            </a:r>
            <a:r>
              <a:rPr lang="pl-PL" dirty="0" smtClean="0"/>
              <a:t>),</a:t>
            </a:r>
          </a:p>
          <a:p>
            <a:r>
              <a:rPr lang="pl-PL" dirty="0" smtClean="0"/>
              <a:t>dzieci, </a:t>
            </a:r>
          </a:p>
          <a:p>
            <a:r>
              <a:rPr lang="pl-PL" dirty="0" smtClean="0"/>
              <a:t>kobiety ciężarne,</a:t>
            </a:r>
          </a:p>
          <a:p>
            <a:r>
              <a:rPr lang="pl-PL" dirty="0" smtClean="0"/>
              <a:t>osoby </a:t>
            </a:r>
            <a:r>
              <a:rPr lang="pl-PL" dirty="0"/>
              <a:t>w podeszłym wieku,</a:t>
            </a:r>
          </a:p>
          <a:p>
            <a:r>
              <a:rPr lang="pl-PL" dirty="0" smtClean="0"/>
              <a:t>osoby </a:t>
            </a:r>
            <a:r>
              <a:rPr lang="pl-PL" dirty="0"/>
              <a:t>z wadami serca oraz chorobami oskrzelowo-płucnymi, </a:t>
            </a:r>
          </a:p>
          <a:p>
            <a:r>
              <a:rPr lang="pl-PL" dirty="0" smtClean="0"/>
              <a:t>osoby </a:t>
            </a:r>
            <a:r>
              <a:rPr lang="pl-PL" dirty="0"/>
              <a:t>z wadami serca oraz niewydolnością układu oddechowego.</a:t>
            </a:r>
          </a:p>
          <a:p>
            <a:pPr marL="0" indent="0">
              <a:buNone/>
            </a:pPr>
            <a:r>
              <a:rPr lang="pl-PL" dirty="0"/>
              <a:t>Cięższym zatruciom ulegają także osoby wykonujące prace związane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dużym wysiłkiem fizycznym.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 w górę 4"/>
          <p:cNvSpPr/>
          <p:nvPr/>
        </p:nvSpPr>
        <p:spPr>
          <a:xfrm>
            <a:off x="107504" y="188640"/>
            <a:ext cx="2520280" cy="5976664"/>
          </a:xfrm>
          <a:prstGeom prst="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413792"/>
            <a:ext cx="78123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l-PL" b="1" cap="small" dirty="0" smtClean="0">
                <a:solidFill>
                  <a:srgbClr val="FF0000"/>
                </a:solidFill>
              </a:rPr>
              <a:t>WPŁYW STĘŻENIA TLENKU WĘGLA </a:t>
            </a:r>
            <a:br>
              <a:rPr lang="pl-PL" b="1" cap="small" dirty="0" smtClean="0">
                <a:solidFill>
                  <a:srgbClr val="FF0000"/>
                </a:solidFill>
              </a:rPr>
            </a:br>
            <a:r>
              <a:rPr lang="pl-PL" b="1" cap="small" dirty="0" smtClean="0">
                <a:solidFill>
                  <a:srgbClr val="FF0000"/>
                </a:solidFill>
              </a:rPr>
              <a:t>W POWIETRZU NA ORGANIZM  </a:t>
            </a:r>
            <a:br>
              <a:rPr lang="pl-PL" b="1" cap="small" dirty="0" smtClean="0">
                <a:solidFill>
                  <a:srgbClr val="FF0000"/>
                </a:solidFill>
              </a:rPr>
            </a:br>
            <a:r>
              <a:rPr lang="pl-PL" b="1" cap="small" dirty="0" smtClean="0">
                <a:solidFill>
                  <a:srgbClr val="FF0000"/>
                </a:solidFill>
              </a:rPr>
              <a:t>           CZŁOWIEKA </a:t>
            </a:r>
            <a:r>
              <a:rPr lang="pl-PL" b="1" cap="small" dirty="0" err="1" smtClean="0">
                <a:solidFill>
                  <a:srgbClr val="FF0000"/>
                </a:solidFill>
              </a:rPr>
              <a:t>wg</a:t>
            </a:r>
            <a:r>
              <a:rPr lang="pl-PL" b="1" cap="small" dirty="0" smtClean="0">
                <a:solidFill>
                  <a:srgbClr val="FF0000"/>
                </a:solidFill>
              </a:rPr>
              <a:t>. </a:t>
            </a:r>
            <a:r>
              <a:rPr lang="pl-PL" b="1" cap="small" dirty="0" err="1" smtClean="0">
                <a:solidFill>
                  <a:srgbClr val="FF0000"/>
                </a:solidFill>
              </a:rPr>
              <a:t>ciop-pib</a:t>
            </a:r>
            <a:r>
              <a:rPr lang="pl-PL" b="1" cap="small" dirty="0" smtClean="0">
                <a:solidFill>
                  <a:srgbClr val="FF0000"/>
                </a:solidFill>
              </a:rPr>
              <a:t> </a:t>
            </a:r>
            <a:endParaRPr lang="pl-PL" cap="smal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9112" y="1916832"/>
            <a:ext cx="8042144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13000 ppm 	ZGON po czasie 1 do 3 minut !</a:t>
            </a:r>
          </a:p>
          <a:p>
            <a:pPr>
              <a:buNone/>
            </a:pPr>
            <a:r>
              <a:rPr lang="pl-PL" sz="2000" dirty="0" smtClean="0"/>
              <a:t> 7000 ppm 	zapaść po 1‐2 minutach, ryzyko zgonu po 10 – 15 			minutach</a:t>
            </a:r>
          </a:p>
          <a:p>
            <a:pPr>
              <a:buNone/>
            </a:pPr>
            <a:r>
              <a:rPr lang="pl-PL" sz="2000" dirty="0" smtClean="0"/>
              <a:t> 3400 ppm 	zapaść po 5 – 10 minut, ryzyko zgonu po 30 minutach</a:t>
            </a:r>
          </a:p>
          <a:p>
            <a:pPr>
              <a:buNone/>
            </a:pPr>
            <a:r>
              <a:rPr lang="pl-PL" sz="2000" dirty="0" smtClean="0"/>
              <a:t> 1600 ppm 	zapaść w ciągu 20 minut, ryzyko zgonu po 2 				godzinach</a:t>
            </a:r>
          </a:p>
          <a:p>
            <a:pPr>
              <a:buNone/>
            </a:pPr>
            <a:r>
              <a:rPr lang="pl-PL" sz="2000" dirty="0" smtClean="0"/>
              <a:t>  800 ppm 	zapaść, utrata przytomności po 2 godzinach</a:t>
            </a:r>
          </a:p>
          <a:p>
            <a:pPr>
              <a:buNone/>
            </a:pPr>
            <a:r>
              <a:rPr lang="pl-PL" sz="2000" dirty="0" smtClean="0"/>
              <a:t>  400 ppm 	ból głowy, mdłości, wymioty, osłabienie mięśni, apatia po 		czasie 1 – 2 godzin</a:t>
            </a:r>
          </a:p>
          <a:p>
            <a:pPr>
              <a:buNone/>
            </a:pPr>
            <a:r>
              <a:rPr lang="pl-PL" sz="2000" dirty="0" smtClean="0"/>
              <a:t>  200 </a:t>
            </a:r>
            <a:r>
              <a:rPr lang="pl-PL" sz="2000" dirty="0"/>
              <a:t>ppm </a:t>
            </a:r>
            <a:r>
              <a:rPr lang="pl-PL" sz="2000" dirty="0" smtClean="0"/>
              <a:t>	lekki </a:t>
            </a:r>
            <a:r>
              <a:rPr lang="pl-PL" sz="2000" dirty="0"/>
              <a:t>ból głowy po czasie kilku godzin</a:t>
            </a:r>
          </a:p>
          <a:p>
            <a:pPr>
              <a:buNone/>
            </a:pP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 rot="16200000">
            <a:off x="-1727228" y="3889231"/>
            <a:ext cx="403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Poziom tlenku węgla w powietrzu [ppm]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55776" y="5661248"/>
            <a:ext cx="60623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UWAGA: dla CO 1%obj. = 10 000 ppm = 8600 mg/m3</a:t>
            </a:r>
          </a:p>
          <a:p>
            <a:endParaRPr lang="pl-PL" dirty="0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JAK ZAPOBIEGAĆ ZATRUCIOM CZADEM?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u="sng" dirty="0"/>
              <a:t>Należy :</a:t>
            </a:r>
            <a:endParaRPr lang="pl-PL" dirty="0"/>
          </a:p>
          <a:p>
            <a:pPr lvl="0"/>
            <a:r>
              <a:rPr lang="pl-PL" dirty="0"/>
              <a:t>zapewnić prawidłową wentylację pomieszczeń, </a:t>
            </a:r>
          </a:p>
          <a:p>
            <a:pPr lvl="0"/>
            <a:r>
              <a:rPr lang="pl-PL" dirty="0"/>
              <a:t>uchylić okno w mieszkaniu, w którym korzysta się z jakiegokolwiek źródła ognia (pieca gazowego z otwartą komorą spalania, kuchenki gazowej lub węglowej), </a:t>
            </a:r>
          </a:p>
          <a:p>
            <a:pPr lvl="0"/>
            <a:r>
              <a:rPr lang="pl-PL" dirty="0"/>
              <a:t>stosować mikrowentylację okien i drzwi (częsty błąd - to zbyt szczelnie zamknięte okna),</a:t>
            </a:r>
          </a:p>
          <a:p>
            <a:pPr lvl="0"/>
            <a:r>
              <a:rPr lang="pl-PL" dirty="0"/>
              <a:t>regularnie sprawdzać, czyścić, dokonywać okresowych przeglądów - prawidłowość działania urządzeń mogących być źródłem tlenku węgla, szczelność wewnętrznych instalacji gazowych, przewodów kominowych i wentylacyjnych oraz kanałów nawiewnych,</a:t>
            </a:r>
          </a:p>
          <a:p>
            <a:pPr lvl="0"/>
            <a:r>
              <a:rPr lang="pl-PL" dirty="0"/>
              <a:t>przy instalacji urządzeń i systemów grzewczych korzystać z usług wykwalifikowanej osoby,</a:t>
            </a:r>
          </a:p>
          <a:p>
            <a:pPr lvl="0"/>
            <a:r>
              <a:rPr lang="pl-PL" dirty="0"/>
              <a:t>zainstalować w odpowiednim miejscu czujki tlenku węgla.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u="sng" dirty="0"/>
              <a:t>Nie należy:</a:t>
            </a:r>
            <a:endParaRPr lang="pl-PL" dirty="0"/>
          </a:p>
          <a:p>
            <a:pPr lvl="0"/>
            <a:r>
              <a:rPr lang="pl-PL" dirty="0"/>
              <a:t>zasłaniać kratek wentylacyjnych i otworów nawiewnych,</a:t>
            </a:r>
          </a:p>
          <a:p>
            <a:pPr lvl="0"/>
            <a:r>
              <a:rPr lang="pl-PL" dirty="0"/>
              <a:t>spalać niczego w zamkniętych pomieszczeniach, jeśli nie są wentylowane,</a:t>
            </a:r>
          </a:p>
          <a:p>
            <a:pPr lvl="0"/>
            <a:r>
              <a:rPr lang="pl-PL" dirty="0"/>
              <a:t>używać niesprawnych technicznie urządzeń, w których odbywa się proces spalania, </a:t>
            </a:r>
          </a:p>
          <a:p>
            <a:pPr lvl="0"/>
            <a:r>
              <a:rPr lang="pl-PL" dirty="0"/>
              <a:t>zostawiać samochodu w garażu z włączonym silnikiem, nawet jeżeli drzwi do garażu pozostają otwarte, </a:t>
            </a:r>
          </a:p>
          <a:p>
            <a:pPr lvl="0"/>
            <a:r>
              <a:rPr lang="pl-PL" dirty="0"/>
              <a:t>instalować urządzeń i systemów grzewczych na „własną rękę”,</a:t>
            </a:r>
          </a:p>
          <a:p>
            <a:pPr lvl="0"/>
            <a:r>
              <a:rPr lang="pl-PL" dirty="0"/>
              <a:t>bagatelizować takich objawów jak: duszności, bóle i zawroty głowy, nudności, wymioty, oszołomienie, osłabienie, przyśpieszenie czynności serca i oddychania, gdyż mogą być sygnałem, że ulegasz zatruciu czadem; w takiej sytuacji należy natychmiast przewietrzyć pomieszczenie, w którym się znajdujemy i zasięgnąć porady lekarskiej.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JAK ZAPOBIEGAĆ ZATRUCIOM CZADEM?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Urząd </a:t>
            </a:r>
            <a:r>
              <a:rPr lang="pl-PL" dirty="0" smtClean="0">
                <a:solidFill>
                  <a:schemeClr val="bg1"/>
                </a:solidFill>
              </a:rPr>
              <a:t>Gminy Rogowo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5472608" cy="365125"/>
          </a:xfrm>
        </p:spPr>
        <p:txBody>
          <a:bodyPr/>
          <a:lstStyle/>
          <a:p>
            <a:r>
              <a:rPr lang="pl-PL" sz="1600" dirty="0" smtClean="0">
                <a:solidFill>
                  <a:schemeClr val="bg1"/>
                </a:solidFill>
              </a:rPr>
              <a:t>Opracowano na podstawie danych Komendy Głównej PSP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i, 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2296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879</Words>
  <Application>Microsoft Office PowerPoint</Application>
  <PresentationFormat>Pokaz na ekranie (4:3)</PresentationFormat>
  <Paragraphs>95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Motyw pakietu Office</vt:lpstr>
      <vt:lpstr>3_Projekt niestandardowy</vt:lpstr>
      <vt:lpstr>1_Projekt niestandardowy</vt:lpstr>
      <vt:lpstr>Projekt niestandardowy</vt:lpstr>
      <vt:lpstr>Slajd 1</vt:lpstr>
      <vt:lpstr>CZYM JEST TLENEK WEGLA?</vt:lpstr>
      <vt:lpstr>DLACZEGO CZAD JEST TAK GROŹNY?</vt:lpstr>
      <vt:lpstr>OBJAWY ZATRUCIA TLENKIEM WĘGLA</vt:lpstr>
      <vt:lpstr>KTO JEST NARAŻONY NA DZIAŁANIE TLENKU WĘGLA?</vt:lpstr>
      <vt:lpstr>WPŁYW STĘŻENIA TLENKU WĘGLA  W POWIETRZU NA ORGANIZM              CZŁOWIEKA wg. ciop-pib </vt:lpstr>
      <vt:lpstr>JAK ZAPOBIEGAĆ ZATRUCIOM CZADEM?</vt:lpstr>
      <vt:lpstr>JAK ZAPOBIEGAĆ ZATRUCIOM CZADEM?</vt:lpstr>
      <vt:lpstr>Slajd 9</vt:lpstr>
      <vt:lpstr>CZUJKI – CZY TRZEBA JE INSTALOWAĆ?</vt:lpstr>
      <vt:lpstr>LICZBA ZDARZEŃ, POSZKODOWANYCH I OFIAR ŚMIERTELNYCH  W ZIMIE 2010/2011, 2011/2012 i 2012/2013</vt:lpstr>
      <vt:lpstr>PRZYKŁADOWE CZUJKI TLENKU WĘGLA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mmojek</dc:creator>
  <cp:lastModifiedBy>Darek jach</cp:lastModifiedBy>
  <cp:revision>51</cp:revision>
  <dcterms:created xsi:type="dcterms:W3CDTF">2012-10-04T05:28:07Z</dcterms:created>
  <dcterms:modified xsi:type="dcterms:W3CDTF">2016-01-25T21:18:12Z</dcterms:modified>
</cp:coreProperties>
</file>